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97" r:id="rId6"/>
    <p:sldId id="296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006600"/>
    <a:srgbClr val="990099"/>
    <a:srgbClr val="6CC5F2"/>
    <a:srgbClr val="660066"/>
    <a:srgbClr val="CC00FF"/>
    <a:srgbClr val="FF9900"/>
    <a:srgbClr val="FFFFCC"/>
    <a:srgbClr val="FF0066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C5F2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BF536-B567-49B9-831D-56075553DB39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11C6B-2B3D-4653-B9F4-4977EE76AE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r>
              <a:rPr lang="ru-RU" sz="5400" b="1" i="1" dirty="0"/>
              <a:t>«Ознакомление  дошкольников</a:t>
            </a:r>
            <a:r>
              <a:rPr lang="ru-RU" sz="5400" i="1" dirty="0"/>
              <a:t/>
            </a:r>
            <a:br>
              <a:rPr lang="ru-RU" sz="5400" i="1" dirty="0"/>
            </a:br>
            <a:r>
              <a:rPr lang="ru-RU" sz="5400" b="1" i="1" dirty="0"/>
              <a:t> с природой  Родного края как часть экологического воспитания»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401080" cy="6369072"/>
          </a:xfrm>
        </p:spPr>
        <p:txBody>
          <a:bodyPr>
            <a:normAutofit/>
          </a:bodyPr>
          <a:lstStyle/>
          <a:p>
            <a:pPr marL="354013" indent="-354013" algn="l"/>
            <a:r>
              <a:rPr lang="ru-RU" sz="3600" i="1" dirty="0" smtClean="0">
                <a:solidFill>
                  <a:srgbClr val="0000FF"/>
                </a:solidFill>
              </a:rPr>
              <a:t>	1</a:t>
            </a:r>
            <a:r>
              <a:rPr lang="ru-RU" sz="3600" i="1" dirty="0">
                <a:solidFill>
                  <a:srgbClr val="0000FF"/>
                </a:solidFill>
              </a:rPr>
              <a:t>. Принцип уважения к потребностям, нуждам </a:t>
            </a:r>
            <a:r>
              <a:rPr lang="ru-RU" sz="3600" i="1" dirty="0" smtClean="0">
                <a:solidFill>
                  <a:srgbClr val="0000FF"/>
                </a:solidFill>
              </a:rPr>
              <a:t>ребенка</a:t>
            </a:r>
            <a:r>
              <a:rPr lang="ru-RU" sz="3600" i="1" dirty="0">
                <a:solidFill>
                  <a:srgbClr val="0000FF"/>
                </a:solidFill>
              </a:rPr>
              <a:t/>
            </a:r>
            <a:br>
              <a:rPr lang="ru-RU" sz="3600" i="1" dirty="0">
                <a:solidFill>
                  <a:srgbClr val="0000FF"/>
                </a:solidFill>
              </a:rPr>
            </a:br>
            <a:r>
              <a:rPr lang="ru-RU" sz="3600" i="1" dirty="0" smtClean="0">
                <a:solidFill>
                  <a:srgbClr val="0000FF"/>
                </a:solidFill>
              </a:rPr>
              <a:t>2</a:t>
            </a:r>
            <a:r>
              <a:rPr lang="ru-RU" sz="3600" i="1" dirty="0">
                <a:solidFill>
                  <a:srgbClr val="0000FF"/>
                </a:solidFill>
              </a:rPr>
              <a:t>. Принцип уважения к мнению ребенка </a:t>
            </a:r>
            <a:r>
              <a:rPr lang="ru-RU" sz="3600" dirty="0">
                <a:solidFill>
                  <a:srgbClr val="0000FF"/>
                </a:solidFill>
              </a:rPr>
              <a:t/>
            </a:r>
            <a:br>
              <a:rPr lang="ru-RU" sz="3600" dirty="0">
                <a:solidFill>
                  <a:srgbClr val="0000FF"/>
                </a:solidFill>
              </a:rPr>
            </a:br>
            <a:r>
              <a:rPr lang="ru-RU" sz="3600" i="1" dirty="0" smtClean="0">
                <a:solidFill>
                  <a:srgbClr val="0000FF"/>
                </a:solidFill>
              </a:rPr>
              <a:t>3</a:t>
            </a:r>
            <a:r>
              <a:rPr lang="ru-RU" sz="3600" i="1" dirty="0">
                <a:solidFill>
                  <a:srgbClr val="0000FF"/>
                </a:solidFill>
              </a:rPr>
              <a:t>. Принцип функциональности. </a:t>
            </a:r>
            <a:r>
              <a:rPr lang="ru-RU" sz="3600" dirty="0">
                <a:solidFill>
                  <a:srgbClr val="0000FF"/>
                </a:solidFill>
              </a:rPr>
              <a:t/>
            </a:r>
            <a:br>
              <a:rPr lang="ru-RU" sz="3600" dirty="0">
                <a:solidFill>
                  <a:srgbClr val="0000FF"/>
                </a:solidFill>
              </a:rPr>
            </a:br>
            <a:r>
              <a:rPr lang="ru-RU" sz="3600" i="1" dirty="0" smtClean="0">
                <a:solidFill>
                  <a:srgbClr val="0000FF"/>
                </a:solidFill>
              </a:rPr>
              <a:t>4</a:t>
            </a:r>
            <a:r>
              <a:rPr lang="ru-RU" sz="3600" i="1" dirty="0">
                <a:solidFill>
                  <a:srgbClr val="0000FF"/>
                </a:solidFill>
              </a:rPr>
              <a:t>. Принцип опережающего характера содержания образования </a:t>
            </a:r>
            <a:r>
              <a:rPr lang="ru-RU" sz="3600" dirty="0">
                <a:solidFill>
                  <a:srgbClr val="0000FF"/>
                </a:solidFill>
              </a:rPr>
              <a:t/>
            </a:r>
            <a:br>
              <a:rPr lang="ru-RU" sz="3600" dirty="0">
                <a:solidFill>
                  <a:srgbClr val="0000FF"/>
                </a:solidFill>
              </a:rPr>
            </a:br>
            <a:r>
              <a:rPr lang="ru-RU" sz="3600" i="1" dirty="0" smtClean="0">
                <a:solidFill>
                  <a:srgbClr val="0000FF"/>
                </a:solidFill>
              </a:rPr>
              <a:t>5</a:t>
            </a:r>
            <a:r>
              <a:rPr lang="ru-RU" sz="3600" i="1" dirty="0">
                <a:solidFill>
                  <a:srgbClr val="0000FF"/>
                </a:solidFill>
              </a:rPr>
              <a:t>. Принцип динамичности-статичности среды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Центр </a:t>
            </a:r>
            <a:r>
              <a:rPr lang="ru-RU" b="1" i="1" dirty="0">
                <a:solidFill>
                  <a:srgbClr val="C00000"/>
                </a:solidFill>
              </a:rPr>
              <a:t>уголка природы</a:t>
            </a:r>
            <a:r>
              <a:rPr lang="ru-RU" i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Содержимое 3" descr="DSC02263.JPG"/>
          <p:cNvPicPr>
            <a:picLocks noGrp="1"/>
          </p:cNvPicPr>
          <p:nvPr>
            <p:ph idx="1"/>
          </p:nvPr>
        </p:nvPicPr>
        <p:blipFill>
          <a:blip r:embed="rId2" cstate="print">
            <a:lum bright="-20000" contrast="10000"/>
          </a:blip>
          <a:stretch>
            <a:fillRect/>
          </a:stretch>
        </p:blipFill>
        <p:spPr>
          <a:xfrm>
            <a:off x="428596" y="1285860"/>
            <a:ext cx="8246752" cy="53329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6600"/>
                </a:solidFill>
              </a:rPr>
              <a:t>Живой уголок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4" name="Содержимое 3" descr="DSC07225.jpg1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00034" y="1285860"/>
            <a:ext cx="8215370" cy="5286412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«хлев» для домашних животных</a:t>
            </a:r>
          </a:p>
        </p:txBody>
      </p:sp>
      <p:pic>
        <p:nvPicPr>
          <p:cNvPr id="4" name="Содержимое 3" descr="DSC07239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00034" y="1357298"/>
            <a:ext cx="8215370" cy="5214974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990099"/>
                </a:solidFill>
              </a:rPr>
              <a:t>Главным украшением нашей группы являются фотообои</a:t>
            </a:r>
          </a:p>
        </p:txBody>
      </p:sp>
      <p:pic>
        <p:nvPicPr>
          <p:cNvPr id="4" name="Содержимое 3" descr="DSC02279.JPG"/>
          <p:cNvPicPr>
            <a:picLocks noGrp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571472" y="1500174"/>
            <a:ext cx="8072494" cy="507209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00FF"/>
                </a:solidFill>
              </a:rPr>
              <a:t>Центр искусства</a:t>
            </a:r>
            <a:endParaRPr lang="ru-RU" i="1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DSC02261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500034" y="1285860"/>
            <a:ext cx="8215370" cy="52864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0000FF"/>
                </a:solidFill>
              </a:rPr>
              <a:t>Центр </a:t>
            </a:r>
            <a:r>
              <a:rPr lang="ru-RU" sz="3600" b="1" i="1" dirty="0" smtClean="0">
                <a:solidFill>
                  <a:srgbClr val="0000FF"/>
                </a:solidFill>
              </a:rPr>
              <a:t>музыки, центр </a:t>
            </a:r>
            <a:r>
              <a:rPr lang="ru-RU" sz="3600" b="1" i="1" dirty="0">
                <a:solidFill>
                  <a:srgbClr val="0000FF"/>
                </a:solidFill>
              </a:rPr>
              <a:t>театральной </a:t>
            </a:r>
            <a:r>
              <a:rPr lang="ru-RU" sz="3600" b="1" i="1" dirty="0" smtClean="0">
                <a:solidFill>
                  <a:srgbClr val="0000FF"/>
                </a:solidFill>
              </a:rPr>
              <a:t>деятельности, центр </a:t>
            </a:r>
            <a:r>
              <a:rPr lang="ru-RU" sz="3600" b="1" i="1" dirty="0">
                <a:solidFill>
                  <a:srgbClr val="0000FF"/>
                </a:solidFill>
              </a:rPr>
              <a:t>грамотности</a:t>
            </a:r>
            <a:endParaRPr lang="ru-RU" sz="3600" i="1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DSC02282.jpg1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500034" y="1428736"/>
            <a:ext cx="8143932" cy="5143536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990099"/>
                </a:solidFill>
              </a:rPr>
              <a:t>«</a:t>
            </a:r>
            <a:r>
              <a:rPr lang="ru-RU" b="1" i="1" dirty="0">
                <a:solidFill>
                  <a:srgbClr val="990099"/>
                </a:solidFill>
              </a:rPr>
              <a:t>Таблицы складов</a:t>
            </a:r>
            <a:r>
              <a:rPr lang="ru-RU" b="1" i="1" dirty="0" smtClean="0">
                <a:solidFill>
                  <a:srgbClr val="990099"/>
                </a:solidFill>
              </a:rPr>
              <a:t>», </a:t>
            </a:r>
            <a:r>
              <a:rPr lang="ru-RU" b="1" i="1" dirty="0">
                <a:solidFill>
                  <a:srgbClr val="990099"/>
                </a:solidFill>
              </a:rPr>
              <a:t/>
            </a:r>
            <a:br>
              <a:rPr lang="ru-RU" b="1" i="1" dirty="0">
                <a:solidFill>
                  <a:srgbClr val="990099"/>
                </a:solidFill>
              </a:rPr>
            </a:br>
            <a:r>
              <a:rPr lang="ru-RU" b="1" i="1" dirty="0" smtClean="0">
                <a:solidFill>
                  <a:srgbClr val="990099"/>
                </a:solidFill>
              </a:rPr>
              <a:t>«</a:t>
            </a:r>
            <a:r>
              <a:rPr lang="ru-RU" b="1" i="1" dirty="0">
                <a:solidFill>
                  <a:srgbClr val="990099"/>
                </a:solidFill>
              </a:rPr>
              <a:t>Кубики» Зайцева Н.А.</a:t>
            </a:r>
          </a:p>
        </p:txBody>
      </p:sp>
      <p:pic>
        <p:nvPicPr>
          <p:cNvPr id="4" name="Содержимое 3" descr="DSC07236.jpg1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5786" y="1428736"/>
            <a:ext cx="7643866" cy="5214974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00FF"/>
                </a:solidFill>
              </a:rPr>
              <a:t>Центр дорожного движения</a:t>
            </a:r>
            <a:endParaRPr lang="ru-RU" i="1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DSC02256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500034" y="1285860"/>
            <a:ext cx="8143932" cy="5214974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Центр физической культуры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07229.jpg1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71472" y="1285860"/>
            <a:ext cx="8072494" cy="542928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DSC07234.jpg1.jpg"/>
          <p:cNvPicPr>
            <a:picLocks noGrp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642910" y="785794"/>
            <a:ext cx="7929618" cy="492922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Ознакомление </a:t>
            </a:r>
            <a:r>
              <a:rPr lang="ru-RU" b="1" dirty="0">
                <a:solidFill>
                  <a:srgbClr val="0000FF"/>
                </a:solidFill>
              </a:rPr>
              <a:t>дошкольников с природой Родного края как часть экологического воспитания</a:t>
            </a:r>
            <a:r>
              <a:rPr lang="ru-RU" b="1" dirty="0" smtClean="0">
                <a:solidFill>
                  <a:srgbClr val="0000FF"/>
                </a:solidFill>
              </a:rPr>
              <a:t>.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r>
              <a:rPr lang="ru-RU" dirty="0">
                <a:solidFill>
                  <a:srgbClr val="0000FF"/>
                </a:solidFill>
              </a:rPr>
              <a:t>Для того чтобы был виден результат работы </a:t>
            </a:r>
            <a:r>
              <a:rPr lang="ru-RU" dirty="0" smtClean="0">
                <a:solidFill>
                  <a:srgbClr val="0000FF"/>
                </a:solidFill>
              </a:rPr>
              <a:t>было </a:t>
            </a:r>
            <a:r>
              <a:rPr lang="ru-RU" dirty="0">
                <a:solidFill>
                  <a:srgbClr val="0000FF"/>
                </a:solidFill>
              </a:rPr>
              <a:t>составлено планирование которое включает: игры, занятия, подбор литературы, фольклор основанные на природе родного края.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i="1" dirty="0" smtClean="0"/>
              <a:t>З</a:t>
            </a:r>
            <a:r>
              <a:rPr lang="ru-RU" sz="2400" i="1" dirty="0" smtClean="0"/>
              <a:t>анятие</a:t>
            </a:r>
            <a:r>
              <a:rPr lang="ru-RU" sz="2400" i="1" dirty="0"/>
              <a:t>:</a:t>
            </a:r>
            <a:r>
              <a:rPr lang="ru-RU" sz="2400" dirty="0"/>
              <a:t> </a:t>
            </a:r>
            <a:r>
              <a:rPr lang="ru-RU" sz="2400" i="1" dirty="0"/>
              <a:t>«Воробей-воробушек</a:t>
            </a:r>
            <a:r>
              <a:rPr lang="ru-RU" sz="2400" i="1" dirty="0" smtClean="0"/>
              <a:t>»</a:t>
            </a:r>
            <a:r>
              <a:rPr lang="ru-RU" sz="2400" i="1" dirty="0" smtClean="0"/>
              <a:t>,</a:t>
            </a:r>
            <a:br>
              <a:rPr lang="ru-RU" sz="2400" i="1" dirty="0" smtClean="0"/>
            </a:br>
            <a:r>
              <a:rPr lang="ru-RU" sz="2400" dirty="0" smtClean="0"/>
              <a:t> </a:t>
            </a:r>
            <a:r>
              <a:rPr lang="ru-RU" sz="2400" dirty="0"/>
              <a:t>цель: создать образ воробья на основе художественных произведений, стихов и сказок, используя движение, звукоподражание</a:t>
            </a:r>
          </a:p>
        </p:txBody>
      </p:sp>
      <p:pic>
        <p:nvPicPr>
          <p:cNvPr id="4" name="Содержимое 3" descr="Максим 160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14348" y="1643050"/>
            <a:ext cx="7786742" cy="50006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990099"/>
                </a:solidFill>
              </a:rPr>
              <a:t>На занятии по теме: «Золотая осень»</a:t>
            </a:r>
            <a:r>
              <a:rPr lang="ru-RU" sz="3200" dirty="0">
                <a:solidFill>
                  <a:srgbClr val="990099"/>
                </a:solidFill>
              </a:rPr>
              <a:t> </a:t>
            </a:r>
            <a:r>
              <a:rPr lang="ru-RU" sz="3200" dirty="0" smtClean="0">
                <a:solidFill>
                  <a:srgbClr val="990099"/>
                </a:solidFill>
              </a:rPr>
              <a:t>закрепление </a:t>
            </a:r>
            <a:r>
              <a:rPr lang="ru-RU" sz="3200" dirty="0">
                <a:solidFill>
                  <a:srgbClr val="990099"/>
                </a:solidFill>
              </a:rPr>
              <a:t>представления о сезонных изменениях в природе.</a:t>
            </a:r>
          </a:p>
        </p:txBody>
      </p:sp>
      <p:pic>
        <p:nvPicPr>
          <p:cNvPr id="4" name="Содержимое 3" descr="DSC02164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85786" y="1714488"/>
            <a:ext cx="7643866" cy="4786346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/>
              <a:t>Совместная деятельность педагога и </a:t>
            </a:r>
            <a:r>
              <a:rPr lang="ru-RU" sz="2800" i="1" dirty="0" smtClean="0"/>
              <a:t>детей:</a:t>
            </a:r>
            <a:br>
              <a:rPr lang="ru-RU" sz="2800" i="1" dirty="0" smtClean="0"/>
            </a:br>
            <a:r>
              <a:rPr lang="ru-RU" sz="2800" dirty="0" smtClean="0"/>
              <a:t> </a:t>
            </a:r>
            <a:r>
              <a:rPr lang="ru-RU" sz="2800" dirty="0"/>
              <a:t>труд в уголке природы </a:t>
            </a:r>
          </a:p>
        </p:txBody>
      </p:sp>
      <p:pic>
        <p:nvPicPr>
          <p:cNvPr id="6" name="Содержимое 5" descr="DSC07222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642910" y="1357298"/>
            <a:ext cx="7858180" cy="5214974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3100" dirty="0" smtClean="0">
                <a:solidFill>
                  <a:srgbClr val="C00000"/>
                </a:solidFill>
              </a:rPr>
              <a:t>На </a:t>
            </a:r>
            <a:r>
              <a:rPr lang="ru-RU" sz="3100" dirty="0">
                <a:solidFill>
                  <a:srgbClr val="C00000"/>
                </a:solidFill>
              </a:rPr>
              <a:t>прогулке во время наблюдений за осенним лесом на </a:t>
            </a:r>
            <a:r>
              <a:rPr lang="ru-RU" sz="3100" dirty="0" smtClean="0">
                <a:solidFill>
                  <a:srgbClr val="C00000"/>
                </a:solidFill>
              </a:rPr>
              <a:t>участке </a:t>
            </a:r>
            <a:r>
              <a:rPr lang="ru-RU" sz="3100" dirty="0" smtClean="0">
                <a:solidFill>
                  <a:srgbClr val="C00000"/>
                </a:solidFill>
              </a:rPr>
              <a:t>закрепление </a:t>
            </a:r>
            <a:r>
              <a:rPr lang="ru-RU" sz="3100" dirty="0">
                <a:solidFill>
                  <a:srgbClr val="C00000"/>
                </a:solidFill>
              </a:rPr>
              <a:t>представление </a:t>
            </a: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</a:rPr>
              <a:t>детей </a:t>
            </a:r>
            <a:r>
              <a:rPr lang="ru-RU" sz="3100" dirty="0">
                <a:solidFill>
                  <a:srgbClr val="C00000"/>
                </a:solidFill>
              </a:rPr>
              <a:t>о золотой </a:t>
            </a:r>
            <a:r>
              <a:rPr lang="ru-RU" sz="3100" dirty="0" smtClean="0">
                <a:solidFill>
                  <a:srgbClr val="C00000"/>
                </a:solidFill>
              </a:rPr>
              <a:t>осени.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DSC02158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642910" y="1428736"/>
            <a:ext cx="7929618" cy="5143536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00FF"/>
                </a:solidFill>
              </a:rPr>
              <a:t>Чтобы запечатлеть красоту золотой осени мы с детьми собирали листья и совместно делали «коллаж»</a:t>
            </a:r>
          </a:p>
        </p:txBody>
      </p:sp>
      <p:pic>
        <p:nvPicPr>
          <p:cNvPr id="4" name="Содержимое 3" descr="DSC02132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14348" y="1643050"/>
            <a:ext cx="7715304" cy="4857784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C00FF"/>
                </a:solidFill>
              </a:rPr>
              <a:t>А затем оформляли выставку работ.</a:t>
            </a:r>
          </a:p>
        </p:txBody>
      </p:sp>
      <p:pic>
        <p:nvPicPr>
          <p:cNvPr id="4" name="Содержимое 3" descr="DSC02136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714348" y="1571612"/>
            <a:ext cx="7786742" cy="485778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/>
          <a:lstStyle/>
          <a:p>
            <a:r>
              <a:rPr lang="ru-RU" dirty="0">
                <a:solidFill>
                  <a:srgbClr val="006600"/>
                </a:solidFill>
              </a:rPr>
              <a:t>На территории детского сада разработана экологическая тропа, посажены разнообразные виды деревьев, кустарников. Имеется огород, теплица, где выращиваем разнообразные овощи, лекарственные растения. На детской площадке своей группы, разработаны цветники.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0000FF"/>
                </a:solidFill>
              </a:rPr>
              <a:t>Весной </a:t>
            </a:r>
            <a:r>
              <a:rPr lang="ru-RU" sz="4000" i="1" dirty="0">
                <a:solidFill>
                  <a:srgbClr val="0000FF"/>
                </a:solidFill>
              </a:rPr>
              <a:t>мы вместе с детьми подмечали, что деревья </a:t>
            </a:r>
            <a:r>
              <a:rPr lang="ru-RU" sz="4000" i="1" dirty="0" smtClean="0">
                <a:solidFill>
                  <a:srgbClr val="0000FF"/>
                </a:solidFill>
              </a:rPr>
              <a:t/>
            </a:r>
            <a:br>
              <a:rPr lang="ru-RU" sz="4000" i="1" dirty="0" smtClean="0">
                <a:solidFill>
                  <a:srgbClr val="0000FF"/>
                </a:solidFill>
              </a:rPr>
            </a:br>
            <a:r>
              <a:rPr lang="ru-RU" sz="4000" i="1" dirty="0" smtClean="0">
                <a:solidFill>
                  <a:srgbClr val="0000FF"/>
                </a:solidFill>
              </a:rPr>
              <a:t>«</a:t>
            </a:r>
            <a:r>
              <a:rPr lang="ru-RU" sz="4000" i="1" dirty="0">
                <a:solidFill>
                  <a:srgbClr val="0000FF"/>
                </a:solidFill>
              </a:rPr>
              <a:t>просыпаются от зимы»</a:t>
            </a:r>
            <a:endParaRPr lang="ru-RU" sz="4000" dirty="0">
              <a:solidFill>
                <a:srgbClr val="0000FF"/>
              </a:solidFill>
            </a:endParaRPr>
          </a:p>
        </p:txBody>
      </p:sp>
      <p:pic>
        <p:nvPicPr>
          <p:cNvPr id="4" name="Содержимое 3" descr="DSC04004.jpg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250266" y="1107262"/>
            <a:ext cx="5000660" cy="6072233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6600"/>
                </a:solidFill>
              </a:rPr>
              <a:t>Наблюдали </a:t>
            </a:r>
            <a:r>
              <a:rPr lang="ru-RU" dirty="0">
                <a:solidFill>
                  <a:srgbClr val="006600"/>
                </a:solidFill>
              </a:rPr>
              <a:t>появление побегов, цветов на клумбе.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DSC04002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642910" y="1571612"/>
            <a:ext cx="7929618" cy="500066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55554"/>
            <a:ext cx="3008313" cy="1555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handle_m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2084" y="785794"/>
            <a:ext cx="5377634" cy="52864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1071546"/>
            <a:ext cx="3008313" cy="4691063"/>
          </a:xfrm>
        </p:spPr>
        <p:txBody>
          <a:bodyPr/>
          <a:lstStyle/>
          <a:p>
            <a:r>
              <a:rPr lang="ru-RU" sz="1800" i="1" dirty="0">
                <a:solidFill>
                  <a:srgbClr val="660066"/>
                </a:solidFill>
              </a:rPr>
              <a:t>Всё хорошее в людях – из детства!</a:t>
            </a:r>
            <a:br>
              <a:rPr lang="ru-RU" sz="1800" i="1" dirty="0">
                <a:solidFill>
                  <a:srgbClr val="660066"/>
                </a:solidFill>
              </a:rPr>
            </a:br>
            <a:r>
              <a:rPr lang="ru-RU" sz="1800" i="1" dirty="0">
                <a:solidFill>
                  <a:srgbClr val="660066"/>
                </a:solidFill>
              </a:rPr>
              <a:t>Как истоки добра пробудить?</a:t>
            </a:r>
            <a:br>
              <a:rPr lang="ru-RU" sz="1800" i="1" dirty="0">
                <a:solidFill>
                  <a:srgbClr val="660066"/>
                </a:solidFill>
              </a:rPr>
            </a:br>
            <a:r>
              <a:rPr lang="ru-RU" sz="1800" i="1" dirty="0">
                <a:solidFill>
                  <a:srgbClr val="660066"/>
                </a:solidFill>
              </a:rPr>
              <a:t>Прикоснуться к природе всем сердцем:</a:t>
            </a:r>
            <a:br>
              <a:rPr lang="ru-RU" sz="1800" i="1" dirty="0">
                <a:solidFill>
                  <a:srgbClr val="660066"/>
                </a:solidFill>
              </a:rPr>
            </a:br>
            <a:r>
              <a:rPr lang="ru-RU" sz="1800" i="1" dirty="0">
                <a:solidFill>
                  <a:srgbClr val="660066"/>
                </a:solidFill>
              </a:rPr>
              <a:t>Удивиться, узнать, полюбить!</a:t>
            </a:r>
            <a:br>
              <a:rPr lang="ru-RU" sz="1800" i="1" dirty="0">
                <a:solidFill>
                  <a:srgbClr val="660066"/>
                </a:solidFill>
              </a:rPr>
            </a:br>
            <a:r>
              <a:rPr lang="ru-RU" sz="1800" i="1" dirty="0">
                <a:solidFill>
                  <a:srgbClr val="660066"/>
                </a:solidFill>
              </a:rPr>
              <a:t>Мы хотим, чтоб земля расцветала,</a:t>
            </a:r>
            <a:br>
              <a:rPr lang="ru-RU" sz="1800" i="1" dirty="0">
                <a:solidFill>
                  <a:srgbClr val="660066"/>
                </a:solidFill>
              </a:rPr>
            </a:br>
            <a:r>
              <a:rPr lang="ru-RU" sz="1800" i="1" dirty="0">
                <a:solidFill>
                  <a:srgbClr val="660066"/>
                </a:solidFill>
              </a:rPr>
              <a:t>И росли, как цветы, малыши,</a:t>
            </a:r>
            <a:br>
              <a:rPr lang="ru-RU" sz="1800" i="1" dirty="0">
                <a:solidFill>
                  <a:srgbClr val="660066"/>
                </a:solidFill>
              </a:rPr>
            </a:br>
            <a:r>
              <a:rPr lang="ru-RU" sz="1800" i="1" dirty="0">
                <a:solidFill>
                  <a:srgbClr val="660066"/>
                </a:solidFill>
              </a:rPr>
              <a:t>Чтоб для них экология стала.</a:t>
            </a:r>
            <a:br>
              <a:rPr lang="ru-RU" sz="1800" i="1" dirty="0">
                <a:solidFill>
                  <a:srgbClr val="660066"/>
                </a:solidFill>
              </a:rPr>
            </a:br>
            <a:r>
              <a:rPr lang="ru-RU" sz="1800" i="1" dirty="0">
                <a:solidFill>
                  <a:srgbClr val="660066"/>
                </a:solidFill>
              </a:rPr>
              <a:t>Не наукой, а частью души!</a:t>
            </a:r>
            <a:endParaRPr lang="ru-RU" sz="1800" dirty="0">
              <a:solidFill>
                <a:srgbClr val="660066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990099"/>
                </a:solidFill>
              </a:rPr>
              <a:t>Летом отмечали красоту природы на участке</a:t>
            </a: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4" name="Содержимое 3" descr="САД 047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142976" y="1571612"/>
            <a:ext cx="7072362" cy="5072098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3100" i="1" dirty="0" smtClean="0">
                <a:solidFill>
                  <a:srgbClr val="0000FF"/>
                </a:solidFill>
              </a:rPr>
              <a:t>Осенью </a:t>
            </a:r>
            <a:r>
              <a:rPr lang="ru-RU" sz="3100" i="1" dirty="0">
                <a:solidFill>
                  <a:srgbClr val="0000FF"/>
                </a:solidFill>
              </a:rPr>
              <a:t>отмечали и закрепляли изменения в природе</a:t>
            </a:r>
            <a:r>
              <a:rPr lang="ru-RU" sz="3100" dirty="0">
                <a:solidFill>
                  <a:srgbClr val="0000FF"/>
                </a:solidFill>
              </a:rPr>
              <a:t>, а также красоту и убранство леса и кустарников.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САД 024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285852" y="1643050"/>
            <a:ext cx="6572296" cy="4929222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6600"/>
                </a:solidFill>
              </a:rPr>
              <a:t>Закрепляла такое понятие у детей, как «осень пора сбора урожая»</a:t>
            </a:r>
          </a:p>
        </p:txBody>
      </p:sp>
      <p:pic>
        <p:nvPicPr>
          <p:cNvPr id="4" name="Содержимое 3" descr="САД 008.jpg1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 rot="5400000">
            <a:off x="2035949" y="750076"/>
            <a:ext cx="5143539" cy="664373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>
                <a:solidFill>
                  <a:srgbClr val="0000FF"/>
                </a:solidFill>
              </a:rPr>
              <a:t>Традиционными </a:t>
            </a:r>
            <a:r>
              <a:rPr lang="ru-RU" sz="2700" dirty="0">
                <a:solidFill>
                  <a:srgbClr val="0000FF"/>
                </a:solidFill>
              </a:rPr>
              <a:t>стали праздники «Осенний бал», «День смеха», поставлены развлечения на экологическую тему «22 марта - день воды», «Праздник Подснежника», «Лесной пожар», «Кто - </a:t>
            </a:r>
            <a:r>
              <a:rPr lang="ru-RU" sz="2700" dirty="0" err="1">
                <a:solidFill>
                  <a:srgbClr val="0000FF"/>
                </a:solidFill>
              </a:rPr>
              <a:t>кто</a:t>
            </a:r>
            <a:r>
              <a:rPr lang="ru-RU" sz="2700" dirty="0">
                <a:solidFill>
                  <a:srgbClr val="0000FF"/>
                </a:solidFill>
              </a:rPr>
              <a:t> в теремочке живет?»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Изображение 046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857224" y="1500174"/>
            <a:ext cx="7500990" cy="5214974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Работа с родителями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solidFill>
                  <a:srgbClr val="990099"/>
                </a:solidFill>
              </a:rPr>
              <a:t>Известно, что любая профессиональная деятельность педагога может быть по настоящему результативной лишь в том случае, если родители являются его активными помощниками и единомышленниками</a:t>
            </a:r>
            <a:r>
              <a:rPr lang="ru-RU" dirty="0" smtClean="0">
                <a:solidFill>
                  <a:srgbClr val="990099"/>
                </a:solidFill>
              </a:rPr>
              <a:t>.</a:t>
            </a:r>
            <a:r>
              <a:rPr lang="ru-RU" dirty="0">
                <a:solidFill>
                  <a:srgbClr val="990099"/>
                </a:solidFill>
              </a:rPr>
              <a:t> </a:t>
            </a:r>
            <a:endParaRPr lang="ru-RU" dirty="0" smtClean="0">
              <a:solidFill>
                <a:srgbClr val="990099"/>
              </a:solidFill>
            </a:endParaRPr>
          </a:p>
          <a:p>
            <a:pPr algn="just"/>
            <a:r>
              <a:rPr lang="ru-RU" dirty="0" smtClean="0">
                <a:solidFill>
                  <a:srgbClr val="990099"/>
                </a:solidFill>
              </a:rPr>
              <a:t>О</a:t>
            </a:r>
            <a:r>
              <a:rPr lang="ru-RU" dirty="0" smtClean="0">
                <a:solidFill>
                  <a:srgbClr val="990099"/>
                </a:solidFill>
              </a:rPr>
              <a:t>собая </a:t>
            </a:r>
            <a:r>
              <a:rPr lang="ru-RU" dirty="0">
                <a:solidFill>
                  <a:srgbClr val="990099"/>
                </a:solidFill>
              </a:rPr>
              <a:t>задача - заинтересовать родителей перспективами нового направления развития детей, вовлечь их в жизнь детского сада, сделать их союзниками в своей работе. 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 Совместная деятельность с родителями: </a:t>
            </a:r>
            <a:r>
              <a:rPr lang="ru-RU" sz="2800" dirty="0">
                <a:solidFill>
                  <a:srgbClr val="660066"/>
                </a:solidFill>
              </a:rPr>
              <a:t>оформление зимних построек на участке детского сада, оформление участка.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Содержимое 4" descr="DSC06911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714348" y="1357298"/>
            <a:ext cx="7643866" cy="5072098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>
                <a:solidFill>
                  <a:srgbClr val="0000FF"/>
                </a:solidFill>
              </a:rPr>
              <a:t>В </a:t>
            </a:r>
            <a:r>
              <a:rPr lang="ru-RU" sz="4000" dirty="0">
                <a:solidFill>
                  <a:srgbClr val="0000FF"/>
                </a:solidFill>
              </a:rPr>
              <a:t>работе с родителями </a:t>
            </a:r>
            <a:r>
              <a:rPr lang="ru-RU" sz="4000" dirty="0" smtClean="0">
                <a:solidFill>
                  <a:srgbClr val="0000FF"/>
                </a:solidFill>
              </a:rPr>
              <a:t> используются </a:t>
            </a:r>
            <a:r>
              <a:rPr lang="ru-RU" sz="4000" dirty="0">
                <a:solidFill>
                  <a:srgbClr val="0000FF"/>
                </a:solidFill>
              </a:rPr>
              <a:t>как традиционные, </a:t>
            </a:r>
            <a:r>
              <a:rPr lang="ru-RU" sz="4000" dirty="0" smtClean="0">
                <a:solidFill>
                  <a:srgbClr val="0000FF"/>
                </a:solidFill>
              </a:rPr>
              <a:t/>
            </a:r>
            <a:br>
              <a:rPr lang="ru-RU" sz="4000" dirty="0" smtClean="0">
                <a:solidFill>
                  <a:srgbClr val="0000FF"/>
                </a:solidFill>
              </a:rPr>
            </a:br>
            <a:r>
              <a:rPr lang="ru-RU" sz="4000" dirty="0" smtClean="0">
                <a:solidFill>
                  <a:srgbClr val="0000FF"/>
                </a:solidFill>
              </a:rPr>
              <a:t>так </a:t>
            </a:r>
            <a:r>
              <a:rPr lang="ru-RU" sz="4000" dirty="0">
                <a:solidFill>
                  <a:srgbClr val="0000FF"/>
                </a:solidFill>
              </a:rPr>
              <a:t>и современные формы взаимодействия с родителями, такие </a:t>
            </a:r>
            <a:r>
              <a:rPr lang="ru-RU" sz="4000" dirty="0" smtClean="0">
                <a:solidFill>
                  <a:srgbClr val="0000FF"/>
                </a:solidFill>
              </a:rPr>
              <a:t>как </a:t>
            </a:r>
            <a:r>
              <a:rPr lang="ru-RU" sz="4000" dirty="0">
                <a:solidFill>
                  <a:srgbClr val="0000FF"/>
                </a:solidFill>
              </a:rPr>
              <a:t>собрания, индивидуальные беседы, совместная деятельность, анкетирование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>
                <a:solidFill>
                  <a:srgbClr val="006600"/>
                </a:solidFill>
              </a:rPr>
              <a:t>С</a:t>
            </a:r>
            <a:r>
              <a:rPr lang="ru-RU" sz="2400" dirty="0" smtClean="0">
                <a:solidFill>
                  <a:srgbClr val="006600"/>
                </a:solidFill>
              </a:rPr>
              <a:t>обрание</a:t>
            </a:r>
            <a:r>
              <a:rPr lang="ru-RU" sz="2400" dirty="0">
                <a:solidFill>
                  <a:srgbClr val="006600"/>
                </a:solidFill>
              </a:rPr>
              <a:t>, по теме: </a:t>
            </a:r>
            <a:r>
              <a:rPr lang="ru-RU" sz="2800" dirty="0">
                <a:solidFill>
                  <a:srgbClr val="006600"/>
                </a:solidFill>
              </a:rPr>
              <a:t>«Ребенок и природа». </a:t>
            </a:r>
            <a:r>
              <a:rPr lang="ru-RU" sz="2800" dirty="0" smtClean="0">
                <a:solidFill>
                  <a:srgbClr val="006600"/>
                </a:solidFill>
              </a:rPr>
              <a:t/>
            </a:r>
            <a:br>
              <a:rPr lang="ru-RU" sz="2800" dirty="0" smtClean="0">
                <a:solidFill>
                  <a:srgbClr val="006600"/>
                </a:solidFill>
              </a:rPr>
            </a:br>
            <a:r>
              <a:rPr lang="ru-RU" sz="2400" dirty="0" smtClean="0">
                <a:solidFill>
                  <a:srgbClr val="006600"/>
                </a:solidFill>
              </a:rPr>
              <a:t>Цель </a:t>
            </a:r>
            <a:r>
              <a:rPr lang="ru-RU" sz="2400" dirty="0">
                <a:solidFill>
                  <a:srgbClr val="006600"/>
                </a:solidFill>
              </a:rPr>
              <a:t>собрания: приобщить родителей к проблеме экологического воспитания детей.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4" name="Содержимое 3" descr="фото 131.jpg1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1571604" y="1928778"/>
            <a:ext cx="6072230" cy="471493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660066"/>
                </a:solidFill>
              </a:rPr>
              <a:t>К</a:t>
            </a:r>
            <a:r>
              <a:rPr lang="ru-RU" sz="3100" dirty="0" smtClean="0">
                <a:solidFill>
                  <a:srgbClr val="660066"/>
                </a:solidFill>
              </a:rPr>
              <a:t>онкурс </a:t>
            </a:r>
            <a:r>
              <a:rPr lang="ru-RU" sz="3100" dirty="0">
                <a:solidFill>
                  <a:srgbClr val="660066"/>
                </a:solidFill>
              </a:rPr>
              <a:t>кормушек: </a:t>
            </a:r>
            <a:br>
              <a:rPr lang="ru-RU" sz="3100" dirty="0">
                <a:solidFill>
                  <a:srgbClr val="660066"/>
                </a:solidFill>
              </a:rPr>
            </a:br>
            <a:r>
              <a:rPr lang="ru-RU" sz="3100" dirty="0">
                <a:solidFill>
                  <a:srgbClr val="660066"/>
                </a:solidFill>
              </a:rPr>
              <a:t>Цель: </a:t>
            </a:r>
            <a:r>
              <a:rPr lang="ru-RU" sz="3100" dirty="0" smtClean="0">
                <a:solidFill>
                  <a:srgbClr val="660066"/>
                </a:solidFill>
              </a:rPr>
              <a:t>привлечь </a:t>
            </a:r>
            <a:r>
              <a:rPr lang="ru-RU" sz="3100" dirty="0">
                <a:solidFill>
                  <a:srgbClr val="660066"/>
                </a:solidFill>
              </a:rPr>
              <a:t>внимание детей и родителей </a:t>
            </a:r>
            <a:r>
              <a:rPr lang="ru-RU" sz="3100" dirty="0" smtClean="0">
                <a:solidFill>
                  <a:srgbClr val="660066"/>
                </a:solidFill>
              </a:rPr>
              <a:t/>
            </a:r>
            <a:br>
              <a:rPr lang="ru-RU" sz="3100" dirty="0" smtClean="0">
                <a:solidFill>
                  <a:srgbClr val="660066"/>
                </a:solidFill>
              </a:rPr>
            </a:br>
            <a:r>
              <a:rPr lang="ru-RU" sz="3100" dirty="0" smtClean="0">
                <a:solidFill>
                  <a:srgbClr val="660066"/>
                </a:solidFill>
              </a:rPr>
              <a:t>к организации помощи </a:t>
            </a:r>
            <a:r>
              <a:rPr lang="ru-RU" sz="3100" dirty="0">
                <a:solidFill>
                  <a:srgbClr val="660066"/>
                </a:solidFill>
              </a:rPr>
              <a:t>зимующим птицам;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1.jpg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643050"/>
            <a:ext cx="8001056" cy="4857784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6600"/>
                </a:solidFill>
              </a:rPr>
              <a:t>Мир нового века. Каким он будет? Во многом зависит от нас и от тех основ, которые мы заложим в сознании детей - будущих созидателей новой жизни. От этих основ будет зависеть все духовное и материальное благосостояние государства и общества</a:t>
            </a:r>
            <a:r>
              <a:rPr lang="ru-RU" dirty="0">
                <a:solidFill>
                  <a:srgbClr val="660066"/>
                </a:solidFill>
              </a:rPr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0000FF"/>
                </a:solidFill>
              </a:rPr>
              <a:t>Экологическое </a:t>
            </a:r>
            <a:r>
              <a:rPr lang="ru-RU" sz="3100" dirty="0">
                <a:solidFill>
                  <a:srgbClr val="0000FF"/>
                </a:solidFill>
              </a:rPr>
              <a:t>воспитание детей дошкольного возраста по своему содержанию шире, чем природоохранительная работа и строится на понимании детьми закономерностей, зависимостей, существующих в природе, осознании влияния деятельности человека на природу, на приобщение к широкому кругу общечеловеческих ценностей, на формировании интереса к природе, бережного отношения к ней, любви к природе. Важно показать детям красоту родной природы и созидательный труд человека в ней</a:t>
            </a:r>
            <a:r>
              <a:rPr lang="ru-RU" dirty="0">
                <a:solidFill>
                  <a:srgbClr val="0000FF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000" i="1" dirty="0" smtClean="0"/>
              <a:t>Дерево, трава, цветок и птица. </a:t>
            </a:r>
            <a:br>
              <a:rPr lang="ru-RU" sz="2000" i="1" dirty="0" smtClean="0"/>
            </a:br>
            <a:r>
              <a:rPr lang="ru-RU" sz="2000" i="1" dirty="0" smtClean="0"/>
              <a:t>Если будут уничтожены они,</a:t>
            </a:r>
            <a:br>
              <a:rPr lang="ru-RU" sz="2000" i="1" dirty="0" smtClean="0"/>
            </a:br>
            <a:r>
              <a:rPr lang="ru-RU" sz="2000" dirty="0" smtClean="0"/>
              <a:t> </a:t>
            </a:r>
            <a:r>
              <a:rPr lang="ru-RU" sz="2000" i="1" dirty="0" smtClean="0"/>
              <a:t>Не всегда сумеют защититься.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i="1" dirty="0" smtClean="0"/>
              <a:t>На планете мы останемся одни.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Д. </a:t>
            </a:r>
            <a:r>
              <a:rPr lang="ru-RU" sz="2000" i="1" dirty="0" err="1" smtClean="0"/>
              <a:t>Родович</a:t>
            </a:r>
            <a:endParaRPr lang="ru-RU" sz="2000" dirty="0"/>
          </a:p>
        </p:txBody>
      </p:sp>
      <p:pic>
        <p:nvPicPr>
          <p:cNvPr id="4" name="Содержимое 3" descr="САД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785926"/>
            <a:ext cx="6500858" cy="487564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rgbClr val="0000FF"/>
                </a:solidFill>
              </a:rPr>
              <a:t>В условиях глобального экологического кризиса, переживаемого человечеством, возникла необходимость в непрерывном экологическом образовании, основная цель которого состоит в формировании нового типа отношения к природе на основе экологического воспитания личности. Актуальность проблемы  определил выбор темы  «Ознакомление дошкольников с природой родного края как часть экологического воспитания».</a:t>
            </a:r>
            <a:endParaRPr lang="ru-RU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60833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rgbClr val="990099"/>
                </a:solidFill>
              </a:rPr>
              <a:t>Цели и задачи</a:t>
            </a:r>
            <a:br>
              <a:rPr lang="ru-RU" sz="2200" dirty="0" smtClean="0">
                <a:solidFill>
                  <a:srgbClr val="990099"/>
                </a:solidFill>
              </a:rPr>
            </a:br>
            <a:r>
              <a:rPr lang="ru-RU" sz="2200" dirty="0" smtClean="0">
                <a:solidFill>
                  <a:srgbClr val="990099"/>
                </a:solidFill>
              </a:rPr>
              <a:t/>
            </a:r>
            <a:br>
              <a:rPr lang="ru-RU" sz="2200" dirty="0" smtClean="0">
                <a:solidFill>
                  <a:srgbClr val="990099"/>
                </a:solidFill>
              </a:rPr>
            </a:br>
            <a:r>
              <a:rPr lang="ru-RU" sz="2200" dirty="0" smtClean="0">
                <a:solidFill>
                  <a:srgbClr val="990099"/>
                </a:solidFill>
              </a:rPr>
              <a:t>Цель</a:t>
            </a:r>
            <a:r>
              <a:rPr lang="ru-RU" sz="2200" dirty="0">
                <a:solidFill>
                  <a:srgbClr val="990099"/>
                </a:solidFill>
              </a:rPr>
              <a:t>: Способствовать расширению углубленного представления детей дошкольного возраста о природе родного края.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 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Основными задачами являются: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 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1.Развитеи у детей  представлений о природе родного края и отношения к ней.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2.Воспитание уважительного бережного и заботливого, гуманного отношения к природе родного края; желание сохранять окружающую среду.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 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3.Продолжать усвоение основ экологической безопасности, навыков грамотного поведения в жизни. Усвоение первоначальных сведений о рациональном использовании природных ресурсов.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 </a:t>
            </a:r>
            <a:br>
              <a:rPr lang="ru-RU" sz="2200" dirty="0">
                <a:solidFill>
                  <a:srgbClr val="990099"/>
                </a:solidFill>
              </a:rPr>
            </a:br>
            <a:r>
              <a:rPr lang="ru-RU" sz="2200" dirty="0">
                <a:solidFill>
                  <a:srgbClr val="990099"/>
                </a:solidFill>
              </a:rPr>
              <a:t>4.Накопление детьми эмоционально-позитивного опыта в общении с природой родного края.</a:t>
            </a:r>
            <a:r>
              <a:rPr lang="ru-RU" dirty="0">
                <a:solidFill>
                  <a:srgbClr val="990099"/>
                </a:solidFill>
              </a:rPr>
              <a:t/>
            </a:r>
            <a:br>
              <a:rPr lang="ru-RU" dirty="0">
                <a:solidFill>
                  <a:srgbClr val="990099"/>
                </a:solidFill>
              </a:rPr>
            </a:br>
            <a:endParaRPr lang="ru-RU" dirty="0">
              <a:solidFill>
                <a:srgbClr val="990099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629763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>
                <a:solidFill>
                  <a:srgbClr val="0000FF"/>
                </a:solidFill>
              </a:rPr>
              <a:t>Организация </a:t>
            </a:r>
            <a:r>
              <a:rPr lang="ru-RU" sz="2700" b="1" dirty="0">
                <a:solidFill>
                  <a:srgbClr val="0000FF"/>
                </a:solidFill>
              </a:rPr>
              <a:t>работы по ознакомлению дошкольников </a:t>
            </a:r>
            <a:r>
              <a:rPr lang="ru-RU" sz="2700" dirty="0">
                <a:solidFill>
                  <a:srgbClr val="0000FF"/>
                </a:solidFill>
              </a:rPr>
              <a:t/>
            </a:r>
            <a:br>
              <a:rPr lang="ru-RU" sz="2700" dirty="0">
                <a:solidFill>
                  <a:srgbClr val="0000FF"/>
                </a:solidFill>
              </a:rPr>
            </a:br>
            <a:r>
              <a:rPr lang="ru-RU" sz="2700" b="1" dirty="0">
                <a:solidFill>
                  <a:srgbClr val="0000FF"/>
                </a:solidFill>
              </a:rPr>
              <a:t>с природой родного края как часть экологического воспитания.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r>
              <a:rPr lang="ru-RU" sz="2700" dirty="0">
                <a:solidFill>
                  <a:srgbClr val="0000FF"/>
                </a:solidFill>
              </a:rPr>
              <a:t>Проблема, с которой сейчас сталкивается экология - это необходимость поднять уровень знаний, экологического мышления, т.е. кроме энтузиазма и здравого смысла. Эта работа требует общей культуры и знаний о законах природы родного края.</a:t>
            </a:r>
            <a:br>
              <a:rPr lang="ru-RU" sz="2700" dirty="0">
                <a:solidFill>
                  <a:srgbClr val="0000FF"/>
                </a:solidFill>
              </a:rPr>
            </a:br>
            <a:r>
              <a:rPr lang="ru-RU" sz="2700" dirty="0">
                <a:solidFill>
                  <a:srgbClr val="0000FF"/>
                </a:solidFill>
              </a:rPr>
              <a:t>Убеждения человека формируются с детства. Одна из главных </a:t>
            </a:r>
            <a:r>
              <a:rPr lang="ru-RU" sz="2700" dirty="0" smtClean="0">
                <a:solidFill>
                  <a:srgbClr val="0000FF"/>
                </a:solidFill>
              </a:rPr>
              <a:t>нравственных </a:t>
            </a:r>
            <a:r>
              <a:rPr lang="ru-RU" sz="2700" dirty="0">
                <a:solidFill>
                  <a:srgbClr val="0000FF"/>
                </a:solidFill>
              </a:rPr>
              <a:t>задач, которую я ставлю перед собой,- воспитать любовь к родине, а значит, и бережное отношение к родной природе.</a:t>
            </a:r>
            <a:br>
              <a:rPr lang="ru-RU" sz="2700" dirty="0">
                <a:solidFill>
                  <a:srgbClr val="0000FF"/>
                </a:solidFill>
              </a:rPr>
            </a:br>
            <a:r>
              <a:rPr lang="ru-RU" sz="2700" dirty="0">
                <a:solidFill>
                  <a:srgbClr val="0000FF"/>
                </a:solidFill>
              </a:rPr>
              <a:t>Достичь этого можно в том случае, если знакомить ребенка с ее тайнами, показывать интересное в жизни растений и животных, учить наслаждаться запахом цветущих трав, красотой цветка, пейзажами родных мест.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6369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Предметно-развивающая среда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r>
              <a:rPr lang="ru-RU" b="1" dirty="0">
                <a:solidFill>
                  <a:srgbClr val="0000FF"/>
                </a:solidFill>
              </a:rPr>
              <a:t> 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r>
              <a:rPr lang="ru-RU" sz="3600" dirty="0">
                <a:solidFill>
                  <a:srgbClr val="0000FF"/>
                </a:solidFill>
              </a:rPr>
              <a:t>Для реализации </a:t>
            </a:r>
            <a:r>
              <a:rPr lang="ru-RU" sz="3600" dirty="0" smtClean="0">
                <a:solidFill>
                  <a:srgbClr val="0000FF"/>
                </a:solidFill>
              </a:rPr>
              <a:t>работы </a:t>
            </a:r>
            <a:r>
              <a:rPr lang="ru-RU" sz="3600" dirty="0">
                <a:solidFill>
                  <a:srgbClr val="0000FF"/>
                </a:solidFill>
              </a:rPr>
              <a:t>по ознакомлению дошкольников с природой Родного края </a:t>
            </a:r>
            <a:r>
              <a:rPr lang="ru-RU" sz="3600" dirty="0" smtClean="0">
                <a:solidFill>
                  <a:srgbClr val="0000FF"/>
                </a:solidFill>
              </a:rPr>
              <a:t>создана определенная среда </a:t>
            </a:r>
            <a:r>
              <a:rPr lang="ru-RU" sz="3600" dirty="0">
                <a:solidFill>
                  <a:srgbClr val="0000FF"/>
                </a:solidFill>
              </a:rPr>
              <a:t>в группе</a:t>
            </a:r>
            <a:r>
              <a:rPr lang="ru-RU" sz="3600" dirty="0" smtClean="0">
                <a:solidFill>
                  <a:srgbClr val="0000FF"/>
                </a:solidFill>
              </a:rPr>
              <a:t>.</a:t>
            </a:r>
            <a:r>
              <a:rPr lang="ru-RU" sz="3600" dirty="0">
                <a:solidFill>
                  <a:srgbClr val="0000FF"/>
                </a:solidFill>
              </a:rPr>
              <a:t> </a:t>
            </a:r>
            <a:r>
              <a:rPr lang="ru-RU" sz="3600" dirty="0" smtClean="0">
                <a:solidFill>
                  <a:srgbClr val="0000FF"/>
                </a:solidFill>
              </a:rPr>
              <a:t/>
            </a:r>
            <a:br>
              <a:rPr lang="ru-RU" sz="3600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>Реализация </a:t>
            </a:r>
            <a:r>
              <a:rPr lang="ru-RU" sz="3600" dirty="0">
                <a:solidFill>
                  <a:srgbClr val="0000FF"/>
                </a:solidFill>
              </a:rPr>
              <a:t>современных подходов к образованию дошкольников возможна только при соблюдении следующих принципов построения развивающей среды в группе: 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C6D9F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548DD4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283</TotalTime>
  <Words>301</Words>
  <Application>Microsoft Office PowerPoint</Application>
  <PresentationFormat>Экран (4:3)</PresentationFormat>
  <Paragraphs>41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«Ознакомление  дошкольников  с природой  Родного края как часть экологического воспитания» </vt:lpstr>
      <vt:lpstr> </vt:lpstr>
      <vt:lpstr>Слайд 3</vt:lpstr>
      <vt:lpstr> Экологическое воспитание детей дошкольного возраста по своему содержанию шире, чем природоохранительная работа и строится на понимании детьми закономерностей, зависимостей, существующих в природе, осознании влияния деятельности человека на природу, на приобщение к широкому кругу общечеловеческих ценностей, на формировании интереса к природе, бережного отношения к ней, любви к природе. Важно показать детям красоту родной природы и созидательный труд человека в ней. </vt:lpstr>
      <vt:lpstr>Дерево, трава, цветок и птица.  Если будут уничтожены они,  Не всегда сумеют защититься.  На планете мы останемся одни. Д. Родович</vt:lpstr>
      <vt:lpstr>           В условиях глобального экологического кризиса, переживаемого человечеством, возникла необходимость в непрерывном экологическом образовании, основная цель которого состоит в формировании нового типа отношения к природе на основе экологического воспитания личности. Актуальность проблемы  определил выбор темы  «Ознакомление дошкольников с природой родного края как часть экологического воспитания».</vt:lpstr>
      <vt:lpstr> Цели и задачи  Цель: Способствовать расширению углубленного представления детей дошкольного возраста о природе родного края.   Основными задачами являются:   1.Развитеи у детей  представлений о природе родного края и отношения к ней. 2.Воспитание уважительного бережного и заботливого, гуманного отношения к природе родного края; желание сохранять окружающую среду.   3.Продолжать усвоение основ экологической безопасности, навыков грамотного поведения в жизни. Усвоение первоначальных сведений о рациональном использовании природных ресурсов.   4.Накопление детьми эмоционально-позитивного опыта в общении с природой родного края. </vt:lpstr>
      <vt:lpstr> Организация работы по ознакомлению дошкольников  с природой родного края как часть экологического воспитания. Проблема, с которой сейчас сталкивается экология - это необходимость поднять уровень знаний, экологического мышления, т.е. кроме энтузиазма и здравого смысла. Эта работа требует общей культуры и знаний о законах природы родного края. Убеждения человека формируются с детства. Одна из главных нравственных задач, которую я ставлю перед собой,- воспитать любовь к родине, а значит, и бережное отношение к родной природе. Достичь этого можно в том случае, если знакомить ребенка с ее тайнами, показывать интересное в жизни растений и животных, учить наслаждаться запахом цветущих трав, красотой цветка, пейзажами родных мест. </vt:lpstr>
      <vt:lpstr>Предметно-развивающая среда   Для реализации работы по ознакомлению дошкольников с природой Родного края создана определенная среда в группе.  Реализация современных подходов к образованию дошкольников возможна только при соблюдении следующих принципов построения развивающей среды в группе:  </vt:lpstr>
      <vt:lpstr> 1. Принцип уважения к потребностям, нуждам ребенка 2. Принцип уважения к мнению ребенка  3. Принцип функциональности.  4. Принцип опережающего характера содержания образования  5. Принцип динамичности-статичности среды  </vt:lpstr>
      <vt:lpstr>Центр уголка природы.</vt:lpstr>
      <vt:lpstr>Живой уголок</vt:lpstr>
      <vt:lpstr>«хлев» для домашних животных</vt:lpstr>
      <vt:lpstr>Главным украшением нашей группы являются фотообои</vt:lpstr>
      <vt:lpstr>Центр искусства</vt:lpstr>
      <vt:lpstr>Центр музыки, центр театральной деятельности, центр грамотности</vt:lpstr>
      <vt:lpstr>«Таблицы складов»,  «Кубики» Зайцева Н.А.</vt:lpstr>
      <vt:lpstr>Центр дорожного движения</vt:lpstr>
      <vt:lpstr>Центр физической культуры</vt:lpstr>
      <vt:lpstr>Ознакомление дошкольников с природой Родного края как часть экологического воспитания.  Для того чтобы был виден результат работы было составлено планирование которое включает: игры, занятия, подбор литературы, фольклор основанные на природе родного края.  </vt:lpstr>
      <vt:lpstr>Занятие: «Воробей-воробушек»,  цель: создать образ воробья на основе художественных произведений, стихов и сказок, используя движение, звукоподражание</vt:lpstr>
      <vt:lpstr>На занятии по теме: «Золотая осень» закрепление представления о сезонных изменениях в природе.</vt:lpstr>
      <vt:lpstr>Совместная деятельность педагога и детей:  труд в уголке природы </vt:lpstr>
      <vt:lpstr> На прогулке во время наблюдений за осенним лесом на участке закрепление представление  детей о золотой осени. </vt:lpstr>
      <vt:lpstr>Чтобы запечатлеть красоту золотой осени мы с детьми собирали листья и совместно делали «коллаж»</vt:lpstr>
      <vt:lpstr>А затем оформляли выставку работ.</vt:lpstr>
      <vt:lpstr>На территории детского сада разработана экологическая тропа, посажены разнообразные виды деревьев, кустарников. Имеется огород, теплица, где выращиваем разнообразные овощи, лекарственные растения. На детской площадке своей группы, разработаны цветники.</vt:lpstr>
      <vt:lpstr>Весной мы вместе с детьми подмечали, что деревья  «просыпаются от зимы»</vt:lpstr>
      <vt:lpstr> Наблюдали появление побегов, цветов на клумбе.  </vt:lpstr>
      <vt:lpstr>Летом отмечали красоту природы на участке</vt:lpstr>
      <vt:lpstr> Осенью отмечали и закрепляли изменения в природе, а также красоту и убранство леса и кустарников. </vt:lpstr>
      <vt:lpstr>Закрепляла такое понятие у детей, как «осень пора сбора урожая»</vt:lpstr>
      <vt:lpstr> Традиционными стали праздники «Осенний бал», «День смеха», поставлены развлечения на экологическую тему «22 марта - день воды», «Праздник Подснежника», «Лесной пожар», «Кто - кто в теремочке живет?»  </vt:lpstr>
      <vt:lpstr>Работа с родителями</vt:lpstr>
      <vt:lpstr> Совместная деятельность с родителями: оформление зимних построек на участке детского сада, оформление участка.  </vt:lpstr>
      <vt:lpstr>         В работе с родителями  используются как традиционные,  так и современные формы взаимодействия с родителями, такие как собрания, индивидуальные беседы, совместная деятельность, анкетирование</vt:lpstr>
      <vt:lpstr>  Собрание, по теме: «Ребенок и природа».  Цель собрания: приобщить родителей к проблеме экологического воспитания детей. </vt:lpstr>
      <vt:lpstr> Конкурс кормушек:  Цель: привлечь внимание детей и родителей  к организации помощи зимующим птицам;  </vt:lpstr>
      <vt:lpstr>Мир нового века. Каким он будет? Во многом зависит от нас и от тех основ, которые мы заложим в сознании детей - будущих созидателей новой жизни. От этих основ будет зависеть все духовное и материальное благосостояние государства и общества.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ДОШКОЛЬНОЕ ОБРАЗОВАТЕЛЬНОЕ УЧРЕЖДЕНИЕ     «ДЕТСКИЙ САД КОМБИНИРОВАННОГО ВИДА № 5 г. СОСНОГОРСКА» </dc:title>
  <dc:creator>Admin</dc:creator>
  <cp:lastModifiedBy>SamLab.ws</cp:lastModifiedBy>
  <cp:revision>31</cp:revision>
  <dcterms:created xsi:type="dcterms:W3CDTF">2010-04-14T15:37:34Z</dcterms:created>
  <dcterms:modified xsi:type="dcterms:W3CDTF">2012-05-09T15:09:32Z</dcterms:modified>
</cp:coreProperties>
</file>